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3" r:id="rId17"/>
    <p:sldId id="272" r:id="rId18"/>
    <p:sldId id="274" r:id="rId19"/>
    <p:sldId id="275" r:id="rId20"/>
    <p:sldId id="276" r:id="rId21"/>
    <p:sldId id="277" r:id="rId22"/>
    <p:sldId id="278"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8" d="100"/>
          <a:sy n="88" d="100"/>
        </p:scale>
        <p:origin x="-1282" y="-8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1D8BD707-D9CF-40AE-B4C6-C98DA3205C09}" type="datetimeFigureOut">
              <a:rPr lang="en-US" smtClean="0"/>
              <a:pPr/>
              <a:t>2/28/2021</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1D8BD707-D9CF-40AE-B4C6-C98DA3205C09}" type="datetimeFigureOut">
              <a:rPr lang="en-US" smtClean="0"/>
              <a:pPr/>
              <a:t>2/28/2021</a:t>
            </a:fld>
            <a:endParaRPr lang="en-US"/>
          </a:p>
        </p:txBody>
      </p:sp>
      <p:sp>
        <p:nvSpPr>
          <p:cNvPr id="27" name="Slide Number Placeholder 26"/>
          <p:cNvSpPr>
            <a:spLocks noGrp="1"/>
          </p:cNvSpPr>
          <p:nvPr>
            <p:ph type="sldNum" sz="quarter" idx="11"/>
          </p:nvPr>
        </p:nvSpPr>
        <p:spPr/>
        <p:txBody>
          <a:bodyPr rtlCol="0"/>
          <a:lstStyle/>
          <a:p>
            <a:fld id="{B6F15528-21DE-4FAA-801E-634DDDAF4B2B}"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1D8BD707-D9CF-40AE-B4C6-C98DA3205C09}" type="datetimeFigureOut">
              <a:rPr lang="en-US" smtClean="0"/>
              <a:pPr/>
              <a:t>2/28/2021</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1D8BD707-D9CF-40AE-B4C6-C98DA3205C09}" type="datetimeFigureOut">
              <a:rPr lang="en-US" smtClean="0"/>
              <a:pPr/>
              <a:t>2/28/2021</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71600"/>
            <a:ext cx="8458200" cy="2384425"/>
          </a:xfrm>
        </p:spPr>
        <p:txBody>
          <a:bodyPr>
            <a:normAutofit/>
          </a:bodyPr>
          <a:lstStyle/>
          <a:p>
            <a:r>
              <a:rPr lang="en-IN" sz="4800" dirty="0" smtClean="0"/>
              <a:t>Marketing and Retail Analytics</a:t>
            </a:r>
            <a:r>
              <a:rPr lang="en-IN" dirty="0" smtClean="0"/>
              <a:t/>
            </a:r>
            <a:br>
              <a:rPr lang="en-IN" dirty="0" smtClean="0"/>
            </a:br>
            <a:r>
              <a:rPr lang="en-IN" dirty="0" smtClean="0"/>
              <a:t>           </a:t>
            </a:r>
            <a:r>
              <a:rPr lang="en-IN" sz="3200" dirty="0" smtClean="0"/>
              <a:t>Project - Milestone 1</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1066800"/>
          </a:xfrm>
        </p:spPr>
        <p:txBody>
          <a:bodyPr>
            <a:normAutofit/>
          </a:bodyPr>
          <a:lstStyle/>
          <a:p>
            <a:r>
              <a:rPr lang="en-US" sz="2400" dirty="0" smtClean="0"/>
              <a:t>Heat Map</a:t>
            </a:r>
            <a:endParaRPr lang="en-IN" sz="2400" dirty="0"/>
          </a:p>
        </p:txBody>
      </p:sp>
      <p:pic>
        <p:nvPicPr>
          <p:cNvPr id="4" name="Content Placeholder 3" descr="khkll.png"/>
          <p:cNvPicPr>
            <a:picLocks noGrp="1" noChangeAspect="1"/>
          </p:cNvPicPr>
          <p:nvPr>
            <p:ph idx="1"/>
          </p:nvPr>
        </p:nvPicPr>
        <p:blipFill>
          <a:blip r:embed="rId2"/>
          <a:stretch>
            <a:fillRect/>
          </a:stretch>
        </p:blipFill>
        <p:spPr>
          <a:xfrm>
            <a:off x="152400" y="762000"/>
            <a:ext cx="8763000" cy="5181600"/>
          </a:xfrm>
        </p:spPr>
      </p:pic>
      <p:sp>
        <p:nvSpPr>
          <p:cNvPr id="5" name="TextBox 4"/>
          <p:cNvSpPr txBox="1"/>
          <p:nvPr/>
        </p:nvSpPr>
        <p:spPr>
          <a:xfrm>
            <a:off x="304800" y="6019800"/>
            <a:ext cx="8458200" cy="1107996"/>
          </a:xfrm>
          <a:prstGeom prst="rect">
            <a:avLst/>
          </a:prstGeom>
          <a:noFill/>
        </p:spPr>
        <p:txBody>
          <a:bodyPr wrap="square" rtlCol="0">
            <a:spAutoFit/>
          </a:bodyPr>
          <a:lstStyle/>
          <a:p>
            <a:pPr>
              <a:buFont typeface="Arial" pitchFamily="34" charset="0"/>
              <a:buChar char="•"/>
            </a:pPr>
            <a:r>
              <a:rPr lang="en-US" sz="1600" dirty="0" smtClean="0"/>
              <a:t>  Variables </a:t>
            </a:r>
            <a:r>
              <a:rPr lang="en-US" sz="1600" b="1" dirty="0" smtClean="0"/>
              <a:t>‘Sales</a:t>
            </a:r>
            <a:r>
              <a:rPr lang="en-US" sz="1600" dirty="0" smtClean="0"/>
              <a:t>’ and </a:t>
            </a:r>
            <a:r>
              <a:rPr lang="en-US" sz="1600" b="1" dirty="0" smtClean="0"/>
              <a:t>‘</a:t>
            </a:r>
            <a:r>
              <a:rPr lang="en-US" sz="1600" b="1" dirty="0" err="1" smtClean="0"/>
              <a:t>Priceeach</a:t>
            </a:r>
            <a:r>
              <a:rPr lang="en-US" sz="1600" dirty="0" smtClean="0"/>
              <a:t>’ have </a:t>
            </a:r>
            <a:r>
              <a:rPr lang="en-US" sz="1600" b="1" dirty="0" smtClean="0"/>
              <a:t>highest positive </a:t>
            </a:r>
            <a:r>
              <a:rPr lang="en-US" sz="1600" dirty="0" smtClean="0"/>
              <a:t>Correlation(0.81) and Variables ‘</a:t>
            </a:r>
            <a:r>
              <a:rPr lang="en-US" sz="1600" b="1" dirty="0" err="1" smtClean="0"/>
              <a:t>Days_since_lastorder</a:t>
            </a:r>
            <a:r>
              <a:rPr lang="en-US" sz="1600" dirty="0" smtClean="0"/>
              <a:t>’ and ‘</a:t>
            </a:r>
            <a:r>
              <a:rPr lang="en-US" sz="1600" b="1" dirty="0" smtClean="0"/>
              <a:t>MSRP</a:t>
            </a:r>
            <a:r>
              <a:rPr lang="en-US" sz="1600" dirty="0" smtClean="0"/>
              <a:t>’ have highest </a:t>
            </a:r>
            <a:r>
              <a:rPr lang="en-US" sz="1600" b="1" dirty="0" smtClean="0"/>
              <a:t>negative </a:t>
            </a:r>
            <a:r>
              <a:rPr lang="en-US" sz="1600" dirty="0" smtClean="0"/>
              <a:t>Correlation(-0.52)</a:t>
            </a:r>
          </a:p>
          <a:p>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1066800"/>
          </a:xfrm>
        </p:spPr>
        <p:txBody>
          <a:bodyPr>
            <a:normAutofit/>
          </a:bodyPr>
          <a:lstStyle/>
          <a:p>
            <a:r>
              <a:rPr lang="en-US" sz="2800" dirty="0" smtClean="0"/>
              <a:t>Pair Plot</a:t>
            </a:r>
            <a:endParaRPr lang="en-IN" sz="2800" dirty="0"/>
          </a:p>
        </p:txBody>
      </p:sp>
      <p:pic>
        <p:nvPicPr>
          <p:cNvPr id="4" name="Content Placeholder 3" descr="7676.png"/>
          <p:cNvPicPr>
            <a:picLocks noGrp="1" noChangeAspect="1"/>
          </p:cNvPicPr>
          <p:nvPr>
            <p:ph idx="1"/>
          </p:nvPr>
        </p:nvPicPr>
        <p:blipFill>
          <a:blip r:embed="rId2"/>
          <a:stretch>
            <a:fillRect/>
          </a:stretch>
        </p:blipFill>
        <p:spPr>
          <a:xfrm>
            <a:off x="228600" y="838200"/>
            <a:ext cx="8686800" cy="5181600"/>
          </a:xfrm>
        </p:spPr>
      </p:pic>
      <p:sp>
        <p:nvSpPr>
          <p:cNvPr id="5" name="TextBox 4"/>
          <p:cNvSpPr txBox="1"/>
          <p:nvPr/>
        </p:nvSpPr>
        <p:spPr>
          <a:xfrm>
            <a:off x="152400" y="6019800"/>
            <a:ext cx="8229600" cy="584775"/>
          </a:xfrm>
          <a:prstGeom prst="rect">
            <a:avLst/>
          </a:prstGeom>
          <a:noFill/>
        </p:spPr>
        <p:txBody>
          <a:bodyPr wrap="square" rtlCol="0">
            <a:spAutoFit/>
          </a:bodyPr>
          <a:lstStyle/>
          <a:p>
            <a:pPr>
              <a:buFont typeface="Arial" pitchFamily="34" charset="0"/>
              <a:buChar char="•"/>
            </a:pPr>
            <a:r>
              <a:rPr lang="en-US" sz="1600" dirty="0" smtClean="0"/>
              <a:t>From the plot , we can see that none of the variables are symmetric </a:t>
            </a:r>
          </a:p>
          <a:p>
            <a:pPr>
              <a:buFont typeface="Arial" pitchFamily="34" charset="0"/>
              <a:buChar char="•"/>
            </a:pPr>
            <a:r>
              <a:rPr lang="en-US" sz="1600" dirty="0" smtClean="0"/>
              <a:t>Variables </a:t>
            </a:r>
            <a:r>
              <a:rPr lang="en-US" sz="1600" b="1" dirty="0" smtClean="0"/>
              <a:t>‘Sales</a:t>
            </a:r>
            <a:r>
              <a:rPr lang="en-US" sz="1600" dirty="0" smtClean="0"/>
              <a:t>’ and </a:t>
            </a:r>
            <a:r>
              <a:rPr lang="en-US" sz="1600" b="1" dirty="0" smtClean="0"/>
              <a:t>‘</a:t>
            </a:r>
            <a:r>
              <a:rPr lang="en-US" sz="1600" b="1" dirty="0" err="1" smtClean="0"/>
              <a:t>Priceeach</a:t>
            </a:r>
            <a:r>
              <a:rPr lang="en-US" sz="1600" dirty="0" smtClean="0"/>
              <a:t>’ have almost  linear </a:t>
            </a:r>
            <a:r>
              <a:rPr lang="en-US" sz="1600" dirty="0" err="1" smtClean="0"/>
              <a:t>realtionship</a:t>
            </a:r>
            <a:r>
              <a:rPr lang="en-US" sz="1600" dirty="0" smtClean="0"/>
              <a:t> between them</a:t>
            </a:r>
            <a:r>
              <a:rPr lang="en-US" sz="1400" dirty="0" smtClean="0"/>
              <a:t>.</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09099.jpg"/>
          <p:cNvPicPr>
            <a:picLocks noGrp="1" noChangeAspect="1"/>
          </p:cNvPicPr>
          <p:nvPr>
            <p:ph idx="1"/>
          </p:nvPr>
        </p:nvPicPr>
        <p:blipFill>
          <a:blip r:embed="rId2"/>
          <a:stretch>
            <a:fillRect/>
          </a:stretch>
        </p:blipFill>
        <p:spPr>
          <a:xfrm>
            <a:off x="152400" y="609600"/>
            <a:ext cx="8839200" cy="60960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4434.jpg"/>
          <p:cNvPicPr>
            <a:picLocks noGrp="1" noChangeAspect="1"/>
          </p:cNvPicPr>
          <p:nvPr>
            <p:ph idx="1"/>
          </p:nvPr>
        </p:nvPicPr>
        <p:blipFill>
          <a:blip r:embed="rId2"/>
          <a:stretch>
            <a:fillRect/>
          </a:stretch>
        </p:blipFill>
        <p:spPr>
          <a:xfrm>
            <a:off x="152400" y="533400"/>
            <a:ext cx="8839200" cy="609600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066800"/>
          </a:xfrm>
        </p:spPr>
        <p:txBody>
          <a:bodyPr>
            <a:normAutofit/>
          </a:bodyPr>
          <a:lstStyle/>
          <a:p>
            <a:r>
              <a:rPr lang="en-IN" sz="2400" dirty="0" smtClean="0"/>
              <a:t>Sales-Price each/</a:t>
            </a:r>
            <a:r>
              <a:rPr lang="en-IN" sz="2400" dirty="0" err="1" smtClean="0"/>
              <a:t>Msrp</a:t>
            </a:r>
            <a:endParaRPr lang="en-IN" sz="2400" dirty="0"/>
          </a:p>
        </p:txBody>
      </p:sp>
      <p:pic>
        <p:nvPicPr>
          <p:cNvPr id="4" name="Content Placeholder 3" descr="897.jpg"/>
          <p:cNvPicPr>
            <a:picLocks noGrp="1" noChangeAspect="1"/>
          </p:cNvPicPr>
          <p:nvPr>
            <p:ph idx="1"/>
          </p:nvPr>
        </p:nvPicPr>
        <p:blipFill>
          <a:blip r:embed="rId2"/>
          <a:stretch>
            <a:fillRect/>
          </a:stretch>
        </p:blipFill>
        <p:spPr>
          <a:xfrm>
            <a:off x="228600" y="838200"/>
            <a:ext cx="8686800" cy="4800600"/>
          </a:xfrm>
        </p:spPr>
      </p:pic>
      <p:sp>
        <p:nvSpPr>
          <p:cNvPr id="6" name="TextBox 5"/>
          <p:cNvSpPr txBox="1"/>
          <p:nvPr/>
        </p:nvSpPr>
        <p:spPr>
          <a:xfrm>
            <a:off x="228600" y="5715000"/>
            <a:ext cx="8763000" cy="923330"/>
          </a:xfrm>
          <a:prstGeom prst="rect">
            <a:avLst/>
          </a:prstGeom>
          <a:noFill/>
        </p:spPr>
        <p:txBody>
          <a:bodyPr wrap="square" rtlCol="0">
            <a:spAutoFit/>
          </a:bodyPr>
          <a:lstStyle/>
          <a:p>
            <a:r>
              <a:rPr lang="en-US" dirty="0" smtClean="0"/>
              <a:t>From the plots , we can see there is higher spread of data along the trend line for </a:t>
            </a:r>
            <a:r>
              <a:rPr lang="en-US" dirty="0" err="1" smtClean="0"/>
              <a:t>Msrp</a:t>
            </a:r>
            <a:r>
              <a:rPr lang="en-US" dirty="0" smtClean="0"/>
              <a:t> compared to Price each. So we need to maximize sales by identifying respective items for which there is higher price change.</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8229600" cy="1066800"/>
          </a:xfrm>
        </p:spPr>
        <p:txBody>
          <a:bodyPr>
            <a:normAutofit/>
          </a:bodyPr>
          <a:lstStyle/>
          <a:p>
            <a:r>
              <a:rPr lang="en-IN" sz="2400" dirty="0" smtClean="0"/>
              <a:t>Customer Segmentation using RFM analysis</a:t>
            </a:r>
            <a:endParaRPr lang="en-IN" sz="2400" dirty="0"/>
          </a:p>
        </p:txBody>
      </p:sp>
      <p:sp>
        <p:nvSpPr>
          <p:cNvPr id="3" name="Content Placeholder 2"/>
          <p:cNvSpPr>
            <a:spLocks noGrp="1"/>
          </p:cNvSpPr>
          <p:nvPr>
            <p:ph idx="1"/>
          </p:nvPr>
        </p:nvSpPr>
        <p:spPr>
          <a:xfrm>
            <a:off x="457200" y="1066800"/>
            <a:ext cx="8229600" cy="5507736"/>
          </a:xfrm>
        </p:spPr>
        <p:txBody>
          <a:bodyPr>
            <a:normAutofit/>
          </a:bodyPr>
          <a:lstStyle/>
          <a:p>
            <a:pPr>
              <a:buNone/>
            </a:pPr>
            <a:r>
              <a:rPr lang="en-US" sz="2000" dirty="0" smtClean="0"/>
              <a:t>Customer Segmentation done by using KNIME and MS Excel by dividing the data based on </a:t>
            </a:r>
            <a:r>
              <a:rPr lang="en-US" sz="2000" dirty="0" err="1" smtClean="0"/>
              <a:t>Receny,Frequency</a:t>
            </a:r>
            <a:r>
              <a:rPr lang="en-US" sz="2000" dirty="0" smtClean="0"/>
              <a:t> and Monetary variables through grouping data by variable ‘</a:t>
            </a:r>
            <a:r>
              <a:rPr lang="en-US" sz="2000" dirty="0" err="1" smtClean="0"/>
              <a:t>CustomerName</a:t>
            </a:r>
            <a:r>
              <a:rPr lang="en-US" sz="2000" dirty="0" smtClean="0"/>
              <a:t>’</a:t>
            </a:r>
          </a:p>
          <a:p>
            <a:pPr>
              <a:buNone/>
            </a:pPr>
            <a:endParaRPr lang="en-US" sz="2000" dirty="0" smtClean="0"/>
          </a:p>
          <a:p>
            <a:pPr>
              <a:buNone/>
            </a:pPr>
            <a:r>
              <a:rPr lang="en-US" sz="2000" dirty="0" err="1" smtClean="0"/>
              <a:t>Recency</a:t>
            </a:r>
            <a:r>
              <a:rPr lang="en-US" sz="2000" dirty="0" smtClean="0"/>
              <a:t> – </a:t>
            </a:r>
            <a:r>
              <a:rPr lang="en-US" sz="2000" b="1" dirty="0" smtClean="0"/>
              <a:t>Min</a:t>
            </a:r>
            <a:r>
              <a:rPr lang="en-US" sz="2000" dirty="0" smtClean="0"/>
              <a:t> of variable </a:t>
            </a:r>
            <a:r>
              <a:rPr lang="en-US" sz="2000" b="1" dirty="0" smtClean="0"/>
              <a:t>‘DAYS_SINCE_LASTORDER’</a:t>
            </a:r>
          </a:p>
          <a:p>
            <a:pPr>
              <a:buNone/>
            </a:pPr>
            <a:r>
              <a:rPr lang="en-US" sz="2000" dirty="0" smtClean="0"/>
              <a:t>Frequency – </a:t>
            </a:r>
            <a:r>
              <a:rPr lang="en-US" sz="2000" b="1" dirty="0" smtClean="0"/>
              <a:t>Unique count </a:t>
            </a:r>
            <a:r>
              <a:rPr lang="en-US" sz="2000" dirty="0" smtClean="0"/>
              <a:t>of variable </a:t>
            </a:r>
            <a:r>
              <a:rPr lang="en-US" sz="2000" b="1" dirty="0" smtClean="0"/>
              <a:t>‘ORDERNUMBER’</a:t>
            </a:r>
          </a:p>
          <a:p>
            <a:pPr>
              <a:buNone/>
            </a:pPr>
            <a:r>
              <a:rPr lang="en-US" sz="2000" dirty="0" smtClean="0"/>
              <a:t>Monetary – </a:t>
            </a:r>
            <a:r>
              <a:rPr lang="en-US" sz="2000" b="1" dirty="0" smtClean="0"/>
              <a:t>Sum </a:t>
            </a:r>
            <a:r>
              <a:rPr lang="en-US" sz="2000" dirty="0" smtClean="0"/>
              <a:t>of variable </a:t>
            </a:r>
            <a:r>
              <a:rPr lang="en-US" sz="2000" b="1" dirty="0" smtClean="0"/>
              <a:t>‘SALES’ </a:t>
            </a:r>
          </a:p>
          <a:p>
            <a:pPr>
              <a:buNone/>
            </a:pPr>
            <a:endParaRPr lang="en-US" sz="2000" dirty="0" smtClean="0"/>
          </a:p>
          <a:p>
            <a:pPr>
              <a:buNone/>
            </a:pPr>
            <a:r>
              <a:rPr lang="en-US" sz="2000" dirty="0" err="1" smtClean="0"/>
              <a:t>Receny</a:t>
            </a:r>
            <a:r>
              <a:rPr lang="en-US" sz="2000" dirty="0" smtClean="0"/>
              <a:t> , Frequency and Monetary variables are divided into three bins based on percentile of  respective column data.</a:t>
            </a:r>
          </a:p>
          <a:p>
            <a:pPr>
              <a:buNone/>
            </a:pPr>
            <a:endParaRPr lang="en-US" sz="2000" dirty="0" smtClean="0"/>
          </a:p>
          <a:p>
            <a:pPr>
              <a:buNone/>
            </a:pPr>
            <a:endParaRPr lang="en-US" sz="2000" dirty="0" smtClean="0"/>
          </a:p>
          <a:p>
            <a:pPr>
              <a:buNone/>
            </a:pPr>
            <a:endParaRPr lang="en-US" sz="2000" dirty="0" smtClean="0"/>
          </a:p>
          <a:p>
            <a:pPr>
              <a:buNone/>
            </a:pPr>
            <a:endParaRPr lang="en-IN" sz="2000" dirty="0"/>
          </a:p>
        </p:txBody>
      </p:sp>
      <p:pic>
        <p:nvPicPr>
          <p:cNvPr id="7" name="Picture 6" descr="dddds.jpg"/>
          <p:cNvPicPr>
            <a:picLocks noChangeAspect="1"/>
          </p:cNvPicPr>
          <p:nvPr/>
        </p:nvPicPr>
        <p:blipFill>
          <a:blip r:embed="rId2"/>
          <a:stretch>
            <a:fillRect/>
          </a:stretch>
        </p:blipFill>
        <p:spPr>
          <a:xfrm>
            <a:off x="685800" y="4648200"/>
            <a:ext cx="7406640" cy="132588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jhhjhjh.jpg"/>
          <p:cNvPicPr>
            <a:picLocks noChangeAspect="1"/>
          </p:cNvPicPr>
          <p:nvPr/>
        </p:nvPicPr>
        <p:blipFill>
          <a:blip r:embed="rId2"/>
          <a:stretch>
            <a:fillRect/>
          </a:stretch>
        </p:blipFill>
        <p:spPr>
          <a:xfrm>
            <a:off x="76200" y="533400"/>
            <a:ext cx="8991600" cy="61722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229600" cy="1066800"/>
          </a:xfrm>
        </p:spPr>
        <p:txBody>
          <a:bodyPr>
            <a:normAutofit/>
          </a:bodyPr>
          <a:lstStyle/>
          <a:p>
            <a:r>
              <a:rPr lang="en-US" sz="2400" dirty="0" smtClean="0"/>
              <a:t>KNIME </a:t>
            </a:r>
            <a:r>
              <a:rPr lang="en-US" sz="2400" dirty="0" err="1" smtClean="0"/>
              <a:t>WorkFlow</a:t>
            </a:r>
            <a:r>
              <a:rPr lang="en-US" sz="2400" dirty="0" smtClean="0"/>
              <a:t> Image and Output Table Head</a:t>
            </a:r>
            <a:endParaRPr lang="en-IN" sz="3200" dirty="0"/>
          </a:p>
        </p:txBody>
      </p:sp>
      <p:pic>
        <p:nvPicPr>
          <p:cNvPr id="1026" name="Picture 2"/>
          <p:cNvPicPr>
            <a:picLocks noGrp="1" noChangeAspect="1" noChangeArrowheads="1"/>
          </p:cNvPicPr>
          <p:nvPr>
            <p:ph idx="1"/>
          </p:nvPr>
        </p:nvPicPr>
        <p:blipFill>
          <a:blip r:embed="rId2"/>
          <a:srcRect/>
          <a:stretch>
            <a:fillRect/>
          </a:stretch>
        </p:blipFill>
        <p:spPr bwMode="auto">
          <a:xfrm>
            <a:off x="228600" y="990600"/>
            <a:ext cx="8686800" cy="2514600"/>
          </a:xfrm>
          <a:prstGeom prst="rect">
            <a:avLst/>
          </a:prstGeom>
          <a:noFill/>
          <a:ln w="9525">
            <a:noFill/>
            <a:miter lim="800000"/>
            <a:headEnd/>
            <a:tailEnd/>
          </a:ln>
          <a:effectLst/>
        </p:spPr>
      </p:pic>
      <p:pic>
        <p:nvPicPr>
          <p:cNvPr id="5" name="Picture 4" descr="hjkhhm.jpg"/>
          <p:cNvPicPr>
            <a:picLocks noChangeAspect="1"/>
          </p:cNvPicPr>
          <p:nvPr/>
        </p:nvPicPr>
        <p:blipFill>
          <a:blip r:embed="rId3"/>
          <a:stretch>
            <a:fillRect/>
          </a:stretch>
        </p:blipFill>
        <p:spPr>
          <a:xfrm>
            <a:off x="152400" y="3581400"/>
            <a:ext cx="8839200" cy="32766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229600" cy="1066800"/>
          </a:xfrm>
        </p:spPr>
        <p:txBody>
          <a:bodyPr>
            <a:noAutofit/>
          </a:bodyPr>
          <a:lstStyle/>
          <a:p>
            <a:r>
              <a:rPr lang="en-IN" sz="2400" dirty="0" smtClean="0"/>
              <a:t>Inferences from RFM Analysis and identified segments</a:t>
            </a:r>
            <a:endParaRPr lang="en-IN" sz="2400" dirty="0"/>
          </a:p>
        </p:txBody>
      </p:sp>
      <p:pic>
        <p:nvPicPr>
          <p:cNvPr id="4" name="Content Placeholder 3" descr="hjkhhmhjgjg.jpg"/>
          <p:cNvPicPr>
            <a:picLocks noGrp="1" noChangeAspect="1"/>
          </p:cNvPicPr>
          <p:nvPr>
            <p:ph idx="1"/>
          </p:nvPr>
        </p:nvPicPr>
        <p:blipFill>
          <a:blip r:embed="rId2"/>
          <a:stretch>
            <a:fillRect/>
          </a:stretch>
        </p:blipFill>
        <p:spPr>
          <a:xfrm>
            <a:off x="152400" y="1066800"/>
            <a:ext cx="8839200" cy="563880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812536"/>
          </a:xfrm>
        </p:spPr>
        <p:txBody>
          <a:bodyPr>
            <a:normAutofit/>
          </a:bodyPr>
          <a:lstStyle/>
          <a:p>
            <a:pPr>
              <a:buNone/>
            </a:pPr>
            <a:r>
              <a:rPr lang="en-US" sz="1800" dirty="0" smtClean="0"/>
              <a:t>We have got  customers in three type of groups based upon most important aspect –’</a:t>
            </a:r>
            <a:r>
              <a:rPr lang="en-US" sz="1800" dirty="0" err="1" smtClean="0"/>
              <a:t>Receny</a:t>
            </a:r>
            <a:r>
              <a:rPr lang="en-US" sz="1800" dirty="0" smtClean="0"/>
              <a:t>’</a:t>
            </a:r>
          </a:p>
          <a:p>
            <a:pPr>
              <a:buNone/>
            </a:pPr>
            <a:endParaRPr lang="en-US" sz="1800" dirty="0" smtClean="0"/>
          </a:p>
          <a:p>
            <a:pPr>
              <a:buNone/>
            </a:pPr>
            <a:r>
              <a:rPr lang="en-US" sz="1800" dirty="0" smtClean="0"/>
              <a:t> </a:t>
            </a:r>
            <a:r>
              <a:rPr lang="en-IN" sz="1800" b="1" dirty="0" smtClean="0"/>
              <a:t>Active</a:t>
            </a:r>
            <a:r>
              <a:rPr lang="en-IN" sz="1800" dirty="0" smtClean="0"/>
              <a:t> : Customers with High </a:t>
            </a:r>
            <a:r>
              <a:rPr lang="en-IN" sz="1800" dirty="0" err="1" smtClean="0"/>
              <a:t>Recency</a:t>
            </a:r>
            <a:r>
              <a:rPr lang="en-IN" sz="1800" dirty="0" smtClean="0"/>
              <a:t> – </a:t>
            </a:r>
            <a:r>
              <a:rPr lang="en-IN" sz="1800" b="1" dirty="0" smtClean="0"/>
              <a:t>27 </a:t>
            </a:r>
            <a:r>
              <a:rPr lang="en-IN" sz="1800" b="1" dirty="0" err="1" smtClean="0"/>
              <a:t>Nos</a:t>
            </a:r>
            <a:endParaRPr lang="en-IN" sz="1800" b="1" dirty="0" smtClean="0"/>
          </a:p>
          <a:p>
            <a:pPr>
              <a:buNone/>
            </a:pPr>
            <a:r>
              <a:rPr lang="en-US" sz="1800" dirty="0" smtClean="0"/>
              <a:t>These are the Most active customers as they belong to top 30 percentile of the customers and they play most important role in the business.</a:t>
            </a:r>
          </a:p>
          <a:p>
            <a:pPr>
              <a:buNone/>
            </a:pPr>
            <a:endParaRPr lang="en-IN" sz="1800" dirty="0" smtClean="0"/>
          </a:p>
          <a:p>
            <a:pPr>
              <a:buNone/>
            </a:pPr>
            <a:r>
              <a:rPr lang="en-US" sz="1800" b="1" dirty="0" smtClean="0"/>
              <a:t>At-Risk</a:t>
            </a:r>
            <a:r>
              <a:rPr lang="en-US" sz="1800" dirty="0" smtClean="0"/>
              <a:t> :</a:t>
            </a:r>
            <a:r>
              <a:rPr lang="en-IN" sz="1800" dirty="0" smtClean="0"/>
              <a:t>Customers with Medium </a:t>
            </a:r>
            <a:r>
              <a:rPr lang="en-IN" sz="1800" dirty="0" err="1" smtClean="0"/>
              <a:t>Recency</a:t>
            </a:r>
            <a:r>
              <a:rPr lang="en-IN" sz="1800" dirty="0" smtClean="0"/>
              <a:t> -</a:t>
            </a:r>
            <a:r>
              <a:rPr lang="en-IN" sz="1800" b="1" dirty="0" smtClean="0"/>
              <a:t>35Nos</a:t>
            </a:r>
          </a:p>
          <a:p>
            <a:pPr>
              <a:buNone/>
            </a:pPr>
            <a:r>
              <a:rPr lang="en-US" sz="1800" dirty="0" smtClean="0"/>
              <a:t>These are the Fairly active customers as they belong to middle 40 percentile of the customers. Need to concentrate on the customers otherwise we are at risk of losing them.</a:t>
            </a:r>
            <a:endParaRPr lang="en-IN" sz="1800" dirty="0" smtClean="0"/>
          </a:p>
          <a:p>
            <a:pPr>
              <a:buNone/>
            </a:pPr>
            <a:endParaRPr lang="en-IN" sz="1800" b="1" dirty="0" smtClean="0"/>
          </a:p>
          <a:p>
            <a:pPr>
              <a:buNone/>
            </a:pPr>
            <a:r>
              <a:rPr lang="en-US" sz="1900" b="1" dirty="0" smtClean="0"/>
              <a:t>Inactive</a:t>
            </a:r>
            <a:r>
              <a:rPr lang="en-US" sz="1900" dirty="0" smtClean="0"/>
              <a:t> :</a:t>
            </a:r>
            <a:r>
              <a:rPr lang="en-IN" sz="1900" dirty="0" smtClean="0"/>
              <a:t>Customers with Low </a:t>
            </a:r>
            <a:r>
              <a:rPr lang="en-IN" sz="1900" dirty="0" err="1" smtClean="0"/>
              <a:t>Recency</a:t>
            </a:r>
            <a:r>
              <a:rPr lang="en-IN" sz="1900" dirty="0" smtClean="0"/>
              <a:t> -</a:t>
            </a:r>
            <a:r>
              <a:rPr lang="en-IN" sz="1900" b="1" dirty="0" smtClean="0"/>
              <a:t>27Nos</a:t>
            </a:r>
            <a:r>
              <a:rPr lang="en-IN" sz="1900" dirty="0" smtClean="0"/>
              <a:t>  </a:t>
            </a:r>
          </a:p>
          <a:p>
            <a:pPr>
              <a:buNone/>
            </a:pPr>
            <a:r>
              <a:rPr lang="en-US" sz="1800" dirty="0" smtClean="0"/>
              <a:t>These are the least active customers as they belong to bottom 30 percentile of the customers. We can think of these the customers only after satisfying the needs of Active and At-Risk group customers</a:t>
            </a:r>
            <a:endParaRPr lang="en-IN" sz="1800" dirty="0" smtClean="0"/>
          </a:p>
          <a:p>
            <a:pPr>
              <a:buNone/>
            </a:pPr>
            <a:endParaRPr lang="en-IN" dirty="0" smtClean="0"/>
          </a:p>
          <a:p>
            <a:pPr>
              <a:buNone/>
            </a:pPr>
            <a:endParaRPr lang="en-US"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229600" cy="1371600"/>
          </a:xfrm>
        </p:spPr>
        <p:txBody>
          <a:bodyPr>
            <a:normAutofit/>
          </a:bodyPr>
          <a:lstStyle/>
          <a:p>
            <a:r>
              <a:rPr lang="en-IN" sz="2800" dirty="0" smtClean="0"/>
              <a:t>Agenda &amp; Executive Summary of the data </a:t>
            </a:r>
            <a:endParaRPr lang="en-IN" sz="2800" dirty="0"/>
          </a:p>
        </p:txBody>
      </p:sp>
      <p:sp>
        <p:nvSpPr>
          <p:cNvPr id="3" name="Content Placeholder 2"/>
          <p:cNvSpPr>
            <a:spLocks noGrp="1"/>
          </p:cNvSpPr>
          <p:nvPr>
            <p:ph idx="1"/>
          </p:nvPr>
        </p:nvSpPr>
        <p:spPr>
          <a:xfrm>
            <a:off x="457200" y="1295400"/>
            <a:ext cx="8229600" cy="5279136"/>
          </a:xfrm>
        </p:spPr>
        <p:txBody>
          <a:bodyPr>
            <a:normAutofit/>
          </a:bodyPr>
          <a:lstStyle/>
          <a:p>
            <a:endParaRPr lang="en-US" sz="2400" b="1" dirty="0" smtClean="0"/>
          </a:p>
          <a:p>
            <a:r>
              <a:rPr lang="en-US" sz="2400" b="1" dirty="0" smtClean="0"/>
              <a:t>Contents</a:t>
            </a:r>
          </a:p>
          <a:p>
            <a:pPr>
              <a:buNone/>
            </a:pPr>
            <a:r>
              <a:rPr lang="en-US" sz="2000" dirty="0" smtClean="0"/>
              <a:t>    * Data set and problem statement</a:t>
            </a:r>
            <a:endParaRPr lang="en-IN" sz="2000" dirty="0" smtClean="0"/>
          </a:p>
          <a:p>
            <a:pPr>
              <a:buNone/>
            </a:pPr>
            <a:r>
              <a:rPr lang="en-US" sz="2000" dirty="0" smtClean="0"/>
              <a:t>    * Exploratory Data Analysis and Inferences</a:t>
            </a:r>
          </a:p>
          <a:p>
            <a:pPr>
              <a:buNone/>
            </a:pPr>
            <a:r>
              <a:rPr lang="en-US" sz="2000" dirty="0" smtClean="0"/>
              <a:t>    * Customer Segmentation using RFM analysis</a:t>
            </a:r>
          </a:p>
          <a:p>
            <a:pPr>
              <a:buNone/>
            </a:pPr>
            <a:r>
              <a:rPr lang="en-US" sz="2000" dirty="0" smtClean="0"/>
              <a:t>    * Inferences from RFM analysis and Recommendations</a:t>
            </a:r>
          </a:p>
          <a:p>
            <a:pPr>
              <a:buNone/>
            </a:pPr>
            <a:endParaRPr lang="en-US" sz="2000" dirty="0" smtClean="0"/>
          </a:p>
          <a:p>
            <a:r>
              <a:rPr lang="en-US" sz="2400" b="1" dirty="0" smtClean="0"/>
              <a:t>Problem statement</a:t>
            </a:r>
          </a:p>
          <a:p>
            <a:pPr>
              <a:buNone/>
            </a:pPr>
            <a:r>
              <a:rPr lang="en-IN" sz="2000" dirty="0" smtClean="0"/>
              <a:t>        An automobile parts manufacturing company has collected data of transactions for 3 years. They do not have any in-house data science team; thus they have hired you as their consultant. Your job is to use your magical data science skills to provide them with suitable insights about their data and their customers</a:t>
            </a: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kgkkkghk.jpg"/>
          <p:cNvPicPr>
            <a:picLocks noGrp="1" noChangeAspect="1"/>
          </p:cNvPicPr>
          <p:nvPr>
            <p:ph idx="1"/>
          </p:nvPr>
        </p:nvPicPr>
        <p:blipFill>
          <a:blip r:embed="rId2"/>
          <a:stretch>
            <a:fillRect/>
          </a:stretch>
        </p:blipFill>
        <p:spPr>
          <a:xfrm>
            <a:off x="228600" y="609600"/>
            <a:ext cx="8686800" cy="60198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888736"/>
          </a:xfrm>
        </p:spPr>
        <p:txBody>
          <a:bodyPr/>
          <a:lstStyle/>
          <a:p>
            <a:pPr>
              <a:buNone/>
            </a:pPr>
            <a:r>
              <a:rPr lang="en-US" sz="2000" b="1" u="sng" dirty="0" smtClean="0"/>
              <a:t>Best Customers – HHH-13 </a:t>
            </a:r>
            <a:r>
              <a:rPr lang="en-US" sz="2000" b="1" u="sng" dirty="0" err="1" smtClean="0"/>
              <a:t>Nos</a:t>
            </a:r>
            <a:endParaRPr lang="en-US" sz="2000" b="1" u="sng" dirty="0" smtClean="0"/>
          </a:p>
          <a:p>
            <a:pPr>
              <a:buNone/>
            </a:pPr>
            <a:r>
              <a:rPr lang="en-US" sz="2000" dirty="0" smtClean="0"/>
              <a:t>These are the most valuable customers as they  are with High level in all the three aspects </a:t>
            </a:r>
            <a:r>
              <a:rPr lang="en-US" sz="2000" dirty="0" err="1" smtClean="0"/>
              <a:t>Receny</a:t>
            </a:r>
            <a:r>
              <a:rPr lang="en-US" sz="2000" dirty="0" smtClean="0"/>
              <a:t>, Frequency and </a:t>
            </a:r>
            <a:r>
              <a:rPr lang="en-US" sz="2000" dirty="0" err="1" smtClean="0"/>
              <a:t>Monetary.We</a:t>
            </a:r>
            <a:r>
              <a:rPr lang="en-US" sz="2000" dirty="0" smtClean="0"/>
              <a:t> should not loose these customers at any cost as they are the biggest contributors of the business</a:t>
            </a:r>
            <a:r>
              <a:rPr lang="en-US" sz="2000" dirty="0" smtClean="0"/>
              <a:t>.</a:t>
            </a:r>
          </a:p>
          <a:p>
            <a:pPr>
              <a:buNone/>
            </a:pPr>
            <a:endParaRPr lang="en-US" sz="2000" dirty="0" smtClean="0"/>
          </a:p>
          <a:p>
            <a:pPr>
              <a:buNone/>
            </a:pPr>
            <a:r>
              <a:rPr lang="en-IN" sz="1400" i="1" dirty="0" smtClean="0"/>
              <a:t>Anna's Decorations, Ltd Australian Collectors, Co. </a:t>
            </a:r>
            <a:r>
              <a:rPr lang="en-IN" sz="1400" i="1" dirty="0" err="1" smtClean="0"/>
              <a:t>Baane</a:t>
            </a:r>
            <a:r>
              <a:rPr lang="en-IN" sz="1400" i="1" dirty="0" smtClean="0"/>
              <a:t> Mini Imports </a:t>
            </a:r>
            <a:r>
              <a:rPr lang="en-IN" sz="1400" i="1" dirty="0" err="1" smtClean="0"/>
              <a:t>Diecast</a:t>
            </a:r>
            <a:r>
              <a:rPr lang="en-IN" sz="1400" i="1" dirty="0" smtClean="0"/>
              <a:t> Classics Inc. Euro Shopping Channel La Rochelle Gifts Land of Toys Inc. Mini Gifts Distributors Ltd. Salzburg Collectables </a:t>
            </a:r>
            <a:r>
              <a:rPr lang="en-IN" sz="1400" i="1" dirty="0" err="1" smtClean="0"/>
              <a:t>Souveniers</a:t>
            </a:r>
            <a:r>
              <a:rPr lang="en-IN" sz="1400" i="1" dirty="0" smtClean="0"/>
              <a:t> And Things Co. </a:t>
            </a:r>
            <a:r>
              <a:rPr lang="en-IN" sz="1400" i="1" dirty="0" err="1" smtClean="0"/>
              <a:t>Technics</a:t>
            </a:r>
            <a:r>
              <a:rPr lang="en-IN" sz="1400" i="1" dirty="0" smtClean="0"/>
              <a:t> Stores Inc. The Sharp Gifts Warehouse Tokyo Collectables, Ltd </a:t>
            </a:r>
            <a:endParaRPr lang="en-IN" sz="1400" i="1" dirty="0" smtClean="0"/>
          </a:p>
          <a:p>
            <a:pPr>
              <a:buNone/>
            </a:pPr>
            <a:endParaRPr lang="en-IN" sz="1400" i="1" dirty="0" smtClean="0"/>
          </a:p>
          <a:p>
            <a:pPr>
              <a:buNone/>
            </a:pPr>
            <a:r>
              <a:rPr lang="en-US" sz="2000" b="1" u="sng" dirty="0" smtClean="0"/>
              <a:t>Better </a:t>
            </a:r>
            <a:r>
              <a:rPr lang="en-US" sz="2000" b="1" u="sng" dirty="0" smtClean="0"/>
              <a:t>Customers – </a:t>
            </a:r>
            <a:r>
              <a:rPr lang="en-US" sz="2000" b="1" u="sng" dirty="0" smtClean="0"/>
              <a:t>HHM,HMH,HMM-11Nos</a:t>
            </a:r>
          </a:p>
          <a:p>
            <a:pPr>
              <a:buNone/>
            </a:pPr>
            <a:r>
              <a:rPr lang="en-US" sz="2000" dirty="0" smtClean="0"/>
              <a:t>These </a:t>
            </a:r>
            <a:r>
              <a:rPr lang="en-US" sz="2000" dirty="0" smtClean="0"/>
              <a:t>are the still valuable customers as they  are with </a:t>
            </a:r>
            <a:r>
              <a:rPr lang="en-US" sz="2000" dirty="0" smtClean="0"/>
              <a:t>better </a:t>
            </a:r>
            <a:r>
              <a:rPr lang="en-US" sz="2000" dirty="0" smtClean="0"/>
              <a:t>level in all </a:t>
            </a:r>
            <a:r>
              <a:rPr lang="en-US" sz="2000" dirty="0" smtClean="0"/>
              <a:t>aspects </a:t>
            </a:r>
            <a:r>
              <a:rPr lang="en-US" sz="2000" dirty="0" smtClean="0"/>
              <a:t>Frequency and Monetary</a:t>
            </a:r>
            <a:r>
              <a:rPr lang="en-US" sz="2000" dirty="0" smtClean="0"/>
              <a:t>. We </a:t>
            </a:r>
            <a:r>
              <a:rPr lang="en-US" sz="2000" dirty="0" smtClean="0"/>
              <a:t>have to look after the needs of these customers to bring </a:t>
            </a:r>
            <a:r>
              <a:rPr lang="en-US" sz="2000" dirty="0" smtClean="0"/>
              <a:t>them into the pool of best.</a:t>
            </a:r>
          </a:p>
          <a:p>
            <a:pPr>
              <a:buNone/>
            </a:pPr>
            <a:endParaRPr lang="en-US" sz="2000" dirty="0" smtClean="0"/>
          </a:p>
          <a:p>
            <a:pPr>
              <a:buNone/>
            </a:pPr>
            <a:r>
              <a:rPr lang="en-IN" sz="1400" i="1" dirty="0" smtClean="0"/>
              <a:t>Auto Canal Petit Collectables For Less Inc. FunGiftIdeas.com Gift Depot Inc. Gifts4AllAges.com Lyon </a:t>
            </a:r>
            <a:r>
              <a:rPr lang="en-IN" sz="1400" i="1" dirty="0" err="1" smtClean="0"/>
              <a:t>Souveniers</a:t>
            </a:r>
            <a:r>
              <a:rPr lang="en-IN" sz="1400" i="1" dirty="0" smtClean="0"/>
              <a:t> Oulu Toy Supplies, Inc. Toys of Finland, Co., Online </a:t>
            </a:r>
            <a:r>
              <a:rPr lang="en-IN" sz="1400" i="1" dirty="0" err="1" smtClean="0"/>
              <a:t>Diecast</a:t>
            </a:r>
            <a:r>
              <a:rPr lang="en-IN" sz="1400" i="1" dirty="0" smtClean="0"/>
              <a:t> Creations Co. Scandinavian Gift Ideas UK Collectables, Ltd.  </a:t>
            </a:r>
            <a:endParaRPr lang="en-US" sz="1400" i="1" dirty="0" smtClean="0"/>
          </a:p>
          <a:p>
            <a:pPr>
              <a:buNone/>
            </a:pPr>
            <a:endParaRPr lang="en-IN" sz="1400" i="1"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888736"/>
          </a:xfrm>
        </p:spPr>
        <p:txBody>
          <a:bodyPr/>
          <a:lstStyle/>
          <a:p>
            <a:pPr>
              <a:buNone/>
            </a:pPr>
            <a:r>
              <a:rPr lang="en-US" sz="2000" b="1" u="sng" dirty="0" smtClean="0"/>
              <a:t>Good</a:t>
            </a:r>
            <a:r>
              <a:rPr lang="en-US" sz="2000" b="1" u="sng" dirty="0" smtClean="0"/>
              <a:t> </a:t>
            </a:r>
            <a:r>
              <a:rPr lang="en-US" sz="2000" b="1" u="sng" dirty="0" smtClean="0"/>
              <a:t>Customers – </a:t>
            </a:r>
            <a:r>
              <a:rPr lang="en-US" sz="2000" b="1" u="sng" dirty="0" smtClean="0"/>
              <a:t>HLH,HLM,HLL,HHL,HML</a:t>
            </a:r>
            <a:r>
              <a:rPr lang="en-US" sz="2000" b="1" u="sng" dirty="0" smtClean="0"/>
              <a:t>-3 </a:t>
            </a:r>
            <a:r>
              <a:rPr lang="en-US" sz="2000" b="1" u="sng" dirty="0" err="1" smtClean="0"/>
              <a:t>Nos</a:t>
            </a:r>
            <a:endParaRPr lang="en-US" sz="2000" b="1" u="sng" dirty="0" smtClean="0"/>
          </a:p>
          <a:p>
            <a:pPr>
              <a:buNone/>
            </a:pPr>
            <a:r>
              <a:rPr lang="en-US" sz="2000" dirty="0" smtClean="0"/>
              <a:t>These are </a:t>
            </a:r>
            <a:r>
              <a:rPr lang="en-US" sz="2000" dirty="0" smtClean="0"/>
              <a:t>customers </a:t>
            </a:r>
            <a:r>
              <a:rPr lang="en-US" sz="2000" dirty="0" smtClean="0"/>
              <a:t>as </a:t>
            </a:r>
            <a:r>
              <a:rPr lang="en-US" sz="2000" dirty="0" smtClean="0"/>
              <a:t>average </a:t>
            </a:r>
            <a:r>
              <a:rPr lang="en-US" sz="2000" dirty="0" smtClean="0"/>
              <a:t>level </a:t>
            </a:r>
            <a:r>
              <a:rPr lang="en-US" sz="2000" dirty="0" smtClean="0"/>
              <a:t>in all the </a:t>
            </a:r>
            <a:r>
              <a:rPr lang="en-US" sz="2000" dirty="0" smtClean="0"/>
              <a:t>aspects Frequency </a:t>
            </a:r>
            <a:r>
              <a:rPr lang="en-US" sz="2000" dirty="0" smtClean="0"/>
              <a:t>and </a:t>
            </a:r>
            <a:r>
              <a:rPr lang="en-US" sz="2000" dirty="0" err="1" smtClean="0"/>
              <a:t>Monetary.We</a:t>
            </a:r>
            <a:r>
              <a:rPr lang="en-US" sz="2000" dirty="0" smtClean="0"/>
              <a:t> can still concentrate on them to increase business as they have got High </a:t>
            </a:r>
            <a:r>
              <a:rPr lang="en-US" sz="2000" dirty="0" err="1" smtClean="0"/>
              <a:t>Receny</a:t>
            </a:r>
            <a:r>
              <a:rPr lang="en-US" sz="2000" dirty="0" smtClean="0"/>
              <a:t> level.</a:t>
            </a:r>
          </a:p>
          <a:p>
            <a:pPr>
              <a:buNone/>
            </a:pPr>
            <a:endParaRPr lang="en-US" sz="2000" dirty="0" smtClean="0"/>
          </a:p>
          <a:p>
            <a:pPr>
              <a:buNone/>
            </a:pPr>
            <a:r>
              <a:rPr lang="en-IN" sz="1400" i="1" dirty="0" smtClean="0"/>
              <a:t>Australian Gift Network, Co Quebec Home Shopping Network, Auto Assoc. &amp; Cie. </a:t>
            </a:r>
            <a:endParaRPr lang="en-US" sz="1400" i="1" dirty="0" smtClean="0"/>
          </a:p>
          <a:p>
            <a:pPr>
              <a:buNone/>
            </a:pPr>
            <a:endParaRPr lang="en-US" sz="2000" dirty="0" smtClean="0"/>
          </a:p>
          <a:p>
            <a:pPr>
              <a:buNone/>
            </a:pPr>
            <a:r>
              <a:rPr lang="en-US" sz="2000" b="1" u="sng" dirty="0" smtClean="0"/>
              <a:t>Bad </a:t>
            </a:r>
            <a:r>
              <a:rPr lang="en-US" sz="2000" b="1" u="sng" dirty="0" smtClean="0"/>
              <a:t>Customers </a:t>
            </a:r>
            <a:r>
              <a:rPr lang="en-US" sz="2000" b="1" u="sng" dirty="0" smtClean="0"/>
              <a:t>–LLL-8Nos</a:t>
            </a:r>
          </a:p>
          <a:p>
            <a:pPr>
              <a:buNone/>
            </a:pPr>
            <a:r>
              <a:rPr lang="en-US" sz="2000" dirty="0" smtClean="0"/>
              <a:t>These </a:t>
            </a:r>
            <a:r>
              <a:rPr lang="en-US" sz="2000" dirty="0" smtClean="0"/>
              <a:t>are the </a:t>
            </a:r>
            <a:r>
              <a:rPr lang="en-US" sz="2000" dirty="0" smtClean="0"/>
              <a:t>most avoidable customers </a:t>
            </a:r>
            <a:r>
              <a:rPr lang="en-US" sz="2000" dirty="0" smtClean="0"/>
              <a:t>as they </a:t>
            </a:r>
            <a:r>
              <a:rPr lang="en-US" sz="2000" dirty="0" smtClean="0"/>
              <a:t>are </a:t>
            </a:r>
            <a:r>
              <a:rPr lang="en-US" sz="2000" dirty="0" smtClean="0"/>
              <a:t>with </a:t>
            </a:r>
            <a:r>
              <a:rPr lang="en-US" sz="2000" dirty="0" smtClean="0"/>
              <a:t>lowest </a:t>
            </a:r>
            <a:r>
              <a:rPr lang="en-US" sz="2000" dirty="0" smtClean="0"/>
              <a:t>level in all </a:t>
            </a:r>
            <a:r>
              <a:rPr lang="en-US" sz="2000" dirty="0" smtClean="0"/>
              <a:t>aspects </a:t>
            </a:r>
            <a:r>
              <a:rPr lang="en-US" sz="2000" dirty="0" err="1" smtClean="0"/>
              <a:t>Receny</a:t>
            </a:r>
            <a:r>
              <a:rPr lang="en-US" sz="2000" dirty="0" smtClean="0"/>
              <a:t>, Frequency </a:t>
            </a:r>
            <a:r>
              <a:rPr lang="en-US" sz="2000" dirty="0" smtClean="0"/>
              <a:t>and Monetary</a:t>
            </a:r>
            <a:r>
              <a:rPr lang="en-US" sz="2000" dirty="0" smtClean="0"/>
              <a:t>. There is no point in spending time and effort to maintain business with these customers.</a:t>
            </a:r>
          </a:p>
          <a:p>
            <a:pPr>
              <a:buNone/>
            </a:pPr>
            <a:endParaRPr lang="en-US" sz="2000" dirty="0" smtClean="0"/>
          </a:p>
          <a:p>
            <a:pPr>
              <a:buNone/>
            </a:pPr>
            <a:r>
              <a:rPr lang="en-IN" sz="1400" i="1" dirty="0" smtClean="0"/>
              <a:t>Bavarian Collectables Imports, Co. CAF Imports Clover Collections, Co. </a:t>
            </a:r>
            <a:r>
              <a:rPr lang="en-IN" sz="1400" i="1" dirty="0" err="1" smtClean="0"/>
              <a:t>Daedalus</a:t>
            </a:r>
            <a:r>
              <a:rPr lang="en-IN" sz="1400" i="1" dirty="0" smtClean="0"/>
              <a:t> Designs Imports </a:t>
            </a:r>
            <a:r>
              <a:rPr lang="en-IN" sz="1400" i="1" dirty="0" err="1" smtClean="0"/>
              <a:t>Diecast</a:t>
            </a:r>
            <a:r>
              <a:rPr lang="en-IN" sz="1400" i="1" dirty="0" smtClean="0"/>
              <a:t> Collectables Double Decker Gift Stores, Ltd Iberia Gift Imports, Corp. Signal Collectibles Ltd. </a:t>
            </a:r>
            <a:endParaRPr lang="en-US" sz="1400" i="1" dirty="0" smtClean="0"/>
          </a:p>
          <a:p>
            <a:pPr>
              <a:buNone/>
            </a:pPr>
            <a:endParaRPr lang="en-IN" sz="1400" i="1" dirty="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229600" cy="685800"/>
          </a:xfrm>
        </p:spPr>
        <p:txBody>
          <a:bodyPr>
            <a:normAutofit/>
          </a:bodyPr>
          <a:lstStyle/>
          <a:p>
            <a:r>
              <a:rPr lang="en-US" sz="2800" dirty="0" smtClean="0"/>
              <a:t>About data set</a:t>
            </a:r>
            <a:endParaRPr lang="en-IN" sz="2800" dirty="0"/>
          </a:p>
        </p:txBody>
      </p:sp>
      <p:pic>
        <p:nvPicPr>
          <p:cNvPr id="8" name="Content Placeholder 7" descr="df info.jpg"/>
          <p:cNvPicPr>
            <a:picLocks noGrp="1" noChangeAspect="1"/>
          </p:cNvPicPr>
          <p:nvPr>
            <p:ph idx="1"/>
          </p:nvPr>
        </p:nvPicPr>
        <p:blipFill>
          <a:blip r:embed="rId2"/>
          <a:stretch>
            <a:fillRect/>
          </a:stretch>
        </p:blipFill>
        <p:spPr>
          <a:xfrm>
            <a:off x="457200" y="1219200"/>
            <a:ext cx="4495800" cy="5105400"/>
          </a:xfrm>
        </p:spPr>
      </p:pic>
      <p:sp>
        <p:nvSpPr>
          <p:cNvPr id="9" name="TextBox 8"/>
          <p:cNvSpPr txBox="1"/>
          <p:nvPr/>
        </p:nvSpPr>
        <p:spPr>
          <a:xfrm>
            <a:off x="5334000" y="640913"/>
            <a:ext cx="3581400" cy="6217087"/>
          </a:xfrm>
          <a:prstGeom prst="rect">
            <a:avLst/>
          </a:prstGeom>
          <a:noFill/>
        </p:spPr>
        <p:txBody>
          <a:bodyPr wrap="square" rtlCol="0">
            <a:spAutoFit/>
          </a:bodyPr>
          <a:lstStyle/>
          <a:p>
            <a:pPr>
              <a:buFont typeface="Arial" pitchFamily="34" charset="0"/>
              <a:buChar char="•"/>
            </a:pPr>
            <a:r>
              <a:rPr lang="en-US" dirty="0" smtClean="0"/>
              <a:t> </a:t>
            </a:r>
            <a:r>
              <a:rPr lang="en-US" sz="2000" dirty="0" smtClean="0"/>
              <a:t>The given dataset contains 2747 rows and 21 columns of data.</a:t>
            </a:r>
          </a:p>
          <a:p>
            <a:pPr>
              <a:buFont typeface="Arial" pitchFamily="34" charset="0"/>
              <a:buChar char="•"/>
            </a:pPr>
            <a:r>
              <a:rPr lang="en-US" sz="2000" dirty="0" smtClean="0"/>
              <a:t> It has two float data type, five integer data type and 14 object data type of columns.</a:t>
            </a:r>
          </a:p>
          <a:p>
            <a:pPr>
              <a:buFont typeface="Arial" pitchFamily="34" charset="0"/>
              <a:buChar char="•"/>
            </a:pPr>
            <a:r>
              <a:rPr lang="en-US" sz="2000" dirty="0" smtClean="0"/>
              <a:t> The dataset has both no null values and no duplicate rows of data </a:t>
            </a:r>
          </a:p>
          <a:p>
            <a:pPr>
              <a:buFont typeface="Arial" pitchFamily="34" charset="0"/>
              <a:buChar char="•"/>
            </a:pPr>
            <a:r>
              <a:rPr lang="en-US" sz="2000" dirty="0" smtClean="0"/>
              <a:t>There is presence of outliers in variables such as Quantityordered,Price and Sales.</a:t>
            </a:r>
          </a:p>
          <a:p>
            <a:pPr>
              <a:buFont typeface="Arial" pitchFamily="34" charset="0"/>
              <a:buChar char="•"/>
            </a:pPr>
            <a:r>
              <a:rPr lang="en-US" sz="2000" dirty="0" smtClean="0"/>
              <a:t>Variable ‘Sales’ has highest positive </a:t>
            </a:r>
            <a:r>
              <a:rPr lang="en-US" sz="2000" dirty="0" err="1" smtClean="0"/>
              <a:t>skewness</a:t>
            </a:r>
            <a:r>
              <a:rPr lang="en-US" sz="2000" dirty="0" smtClean="0"/>
              <a:t>(0.784) and Variable ‘</a:t>
            </a:r>
            <a:r>
              <a:rPr lang="en-US" sz="2000" dirty="0" err="1" smtClean="0"/>
              <a:t>Days_since_lastorder</a:t>
            </a:r>
            <a:r>
              <a:rPr lang="en-US" sz="2000" dirty="0" smtClean="0"/>
              <a:t>’ has lowest negative </a:t>
            </a:r>
            <a:r>
              <a:rPr lang="en-US" sz="2000" dirty="0" err="1" smtClean="0"/>
              <a:t>skewness</a:t>
            </a:r>
            <a:r>
              <a:rPr lang="en-US" sz="2000" dirty="0" smtClean="0"/>
              <a:t>(-0.002)</a:t>
            </a:r>
          </a:p>
          <a:p>
            <a:r>
              <a:rPr lang="en-US" dirty="0" smtClean="0"/>
              <a:t> </a:t>
            </a:r>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781800" y="3441680"/>
            <a:ext cx="2209799" cy="3416320"/>
          </a:xfrm>
          <a:prstGeom prst="rect">
            <a:avLst/>
          </a:prstGeom>
          <a:noFill/>
        </p:spPr>
        <p:txBody>
          <a:bodyPr wrap="square" rtlCol="0">
            <a:spAutoFit/>
          </a:bodyPr>
          <a:lstStyle/>
          <a:p>
            <a:pPr>
              <a:buFont typeface="Arial" pitchFamily="34" charset="0"/>
              <a:buChar char="•"/>
            </a:pPr>
            <a:r>
              <a:rPr lang="en-US" dirty="0" smtClean="0"/>
              <a:t> </a:t>
            </a:r>
            <a:r>
              <a:rPr lang="en-US" b="1" dirty="0" smtClean="0"/>
              <a:t>Maximum</a:t>
            </a:r>
            <a:r>
              <a:rPr lang="en-US" dirty="0" smtClean="0"/>
              <a:t> and </a:t>
            </a:r>
            <a:r>
              <a:rPr lang="en-US" b="1" dirty="0" smtClean="0"/>
              <a:t>Minimum</a:t>
            </a:r>
            <a:r>
              <a:rPr lang="en-US" dirty="0" smtClean="0"/>
              <a:t> values for respective numerical variables are highlighted in </a:t>
            </a:r>
            <a:r>
              <a:rPr lang="en-US" b="1" dirty="0" smtClean="0"/>
              <a:t>Green</a:t>
            </a:r>
            <a:r>
              <a:rPr lang="en-US" dirty="0" smtClean="0"/>
              <a:t> and </a:t>
            </a:r>
            <a:r>
              <a:rPr lang="en-US" b="1" dirty="0" smtClean="0"/>
              <a:t>Red </a:t>
            </a:r>
            <a:r>
              <a:rPr lang="en-US" dirty="0" smtClean="0"/>
              <a:t>colors</a:t>
            </a:r>
          </a:p>
          <a:p>
            <a:pPr>
              <a:buFont typeface="Arial" pitchFamily="34" charset="0"/>
              <a:buChar char="•"/>
            </a:pPr>
            <a:r>
              <a:rPr lang="en-US" dirty="0" smtClean="0"/>
              <a:t> </a:t>
            </a:r>
            <a:r>
              <a:rPr lang="en-US" b="1" dirty="0" smtClean="0"/>
              <a:t>Top</a:t>
            </a:r>
            <a:r>
              <a:rPr lang="en-US" dirty="0" smtClean="0"/>
              <a:t> and </a:t>
            </a:r>
            <a:r>
              <a:rPr lang="en-US" b="1" dirty="0" smtClean="0"/>
              <a:t>Freq</a:t>
            </a:r>
            <a:r>
              <a:rPr lang="en-US" dirty="0" smtClean="0"/>
              <a:t> for respective string variables are highlighted in </a:t>
            </a:r>
            <a:r>
              <a:rPr lang="en-US" b="1" dirty="0" smtClean="0"/>
              <a:t>Orange</a:t>
            </a:r>
            <a:r>
              <a:rPr lang="en-US" dirty="0" smtClean="0"/>
              <a:t> color </a:t>
            </a:r>
          </a:p>
        </p:txBody>
      </p:sp>
      <p:pic>
        <p:nvPicPr>
          <p:cNvPr id="8" name="Content Placeholder 7" descr="11.JPG"/>
          <p:cNvPicPr>
            <a:picLocks noGrp="1" noChangeAspect="1"/>
          </p:cNvPicPr>
          <p:nvPr>
            <p:ph idx="1"/>
          </p:nvPr>
        </p:nvPicPr>
        <p:blipFill>
          <a:blip r:embed="rId2"/>
          <a:stretch>
            <a:fillRect/>
          </a:stretch>
        </p:blipFill>
        <p:spPr>
          <a:xfrm>
            <a:off x="152400" y="457200"/>
            <a:ext cx="8839200" cy="2971800"/>
          </a:xfrm>
        </p:spPr>
      </p:pic>
      <p:pic>
        <p:nvPicPr>
          <p:cNvPr id="9" name="Picture 8" descr="12.JPG"/>
          <p:cNvPicPr>
            <a:picLocks noChangeAspect="1"/>
          </p:cNvPicPr>
          <p:nvPr/>
        </p:nvPicPr>
        <p:blipFill>
          <a:blip r:embed="rId3"/>
          <a:stretch>
            <a:fillRect/>
          </a:stretch>
        </p:blipFill>
        <p:spPr>
          <a:xfrm>
            <a:off x="152400" y="3505200"/>
            <a:ext cx="6408420" cy="31775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066800"/>
          </a:xfrm>
        </p:spPr>
        <p:txBody>
          <a:bodyPr>
            <a:normAutofit/>
          </a:bodyPr>
          <a:lstStyle/>
          <a:p>
            <a:r>
              <a:rPr lang="en-IN" sz="2800" dirty="0" smtClean="0"/>
              <a:t>Exploratory Analysis and Inferences</a:t>
            </a:r>
            <a:endParaRPr lang="en-IN" sz="2800" dirty="0"/>
          </a:p>
        </p:txBody>
      </p:sp>
      <p:pic>
        <p:nvPicPr>
          <p:cNvPr id="4" name="Content Placeholder 3" descr="33.jpg"/>
          <p:cNvPicPr>
            <a:picLocks noGrp="1" noChangeAspect="1"/>
          </p:cNvPicPr>
          <p:nvPr>
            <p:ph idx="1"/>
          </p:nvPr>
        </p:nvPicPr>
        <p:blipFill>
          <a:blip r:embed="rId2"/>
          <a:stretch>
            <a:fillRect/>
          </a:stretch>
        </p:blipFill>
        <p:spPr>
          <a:xfrm>
            <a:off x="228600" y="1066800"/>
            <a:ext cx="8686800" cy="5486400"/>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5.jpg"/>
          <p:cNvPicPr>
            <a:picLocks noGrp="1" noChangeAspect="1"/>
          </p:cNvPicPr>
          <p:nvPr>
            <p:ph idx="1"/>
          </p:nvPr>
        </p:nvPicPr>
        <p:blipFill>
          <a:blip r:embed="rId2"/>
          <a:stretch>
            <a:fillRect/>
          </a:stretch>
        </p:blipFill>
        <p:spPr>
          <a:xfrm>
            <a:off x="228600" y="609600"/>
            <a:ext cx="8763000" cy="6096000"/>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88.jpg"/>
          <p:cNvPicPr>
            <a:picLocks noGrp="1" noChangeAspect="1"/>
          </p:cNvPicPr>
          <p:nvPr>
            <p:ph idx="1"/>
          </p:nvPr>
        </p:nvPicPr>
        <p:blipFill>
          <a:blip r:embed="rId2"/>
          <a:stretch>
            <a:fillRect/>
          </a:stretch>
        </p:blipFill>
        <p:spPr>
          <a:xfrm>
            <a:off x="228600" y="609600"/>
            <a:ext cx="8763000" cy="6019800"/>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6.jpg"/>
          <p:cNvPicPr>
            <a:picLocks noGrp="1" noChangeAspect="1"/>
          </p:cNvPicPr>
          <p:nvPr>
            <p:ph idx="1"/>
          </p:nvPr>
        </p:nvPicPr>
        <p:blipFill>
          <a:blip r:embed="rId2"/>
          <a:stretch>
            <a:fillRect/>
          </a:stretch>
        </p:blipFill>
        <p:spPr>
          <a:xfrm>
            <a:off x="228600" y="609600"/>
            <a:ext cx="8763000" cy="594360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838200"/>
          </a:xfrm>
        </p:spPr>
        <p:txBody>
          <a:bodyPr>
            <a:normAutofit/>
          </a:bodyPr>
          <a:lstStyle/>
          <a:p>
            <a:r>
              <a:rPr lang="en-US" sz="2200" dirty="0" err="1" smtClean="0"/>
              <a:t>Distplot</a:t>
            </a:r>
            <a:r>
              <a:rPr lang="en-US" sz="2200" dirty="0" smtClean="0"/>
              <a:t> and </a:t>
            </a:r>
            <a:r>
              <a:rPr lang="en-US" sz="2200" dirty="0" err="1" smtClean="0"/>
              <a:t>Boxplot</a:t>
            </a:r>
            <a:r>
              <a:rPr lang="en-US" sz="2200" dirty="0" smtClean="0"/>
              <a:t> distribution </a:t>
            </a:r>
            <a:endParaRPr lang="en-IN" sz="2200" dirty="0"/>
          </a:p>
        </p:txBody>
      </p:sp>
      <p:pic>
        <p:nvPicPr>
          <p:cNvPr id="4" name="Content Placeholder 3" descr="12334.png"/>
          <p:cNvPicPr>
            <a:picLocks noGrp="1" noChangeAspect="1"/>
          </p:cNvPicPr>
          <p:nvPr>
            <p:ph idx="1"/>
          </p:nvPr>
        </p:nvPicPr>
        <p:blipFill>
          <a:blip r:embed="rId2"/>
          <a:stretch>
            <a:fillRect/>
          </a:stretch>
        </p:blipFill>
        <p:spPr>
          <a:xfrm>
            <a:off x="228600" y="838200"/>
            <a:ext cx="8610600" cy="4876800"/>
          </a:xfrm>
        </p:spPr>
      </p:pic>
      <p:sp>
        <p:nvSpPr>
          <p:cNvPr id="6" name="TextBox 5"/>
          <p:cNvSpPr txBox="1"/>
          <p:nvPr/>
        </p:nvSpPr>
        <p:spPr>
          <a:xfrm>
            <a:off x="152401" y="5867400"/>
            <a:ext cx="8839199" cy="1015663"/>
          </a:xfrm>
          <a:prstGeom prst="rect">
            <a:avLst/>
          </a:prstGeom>
          <a:noFill/>
        </p:spPr>
        <p:txBody>
          <a:bodyPr wrap="square" rtlCol="0">
            <a:spAutoFit/>
          </a:bodyPr>
          <a:lstStyle/>
          <a:p>
            <a:pPr>
              <a:buFont typeface="Arial" pitchFamily="34" charset="0"/>
              <a:buChar char="•"/>
            </a:pPr>
            <a:r>
              <a:rPr lang="en-US" sz="1400" dirty="0" smtClean="0"/>
              <a:t> There is presence of </a:t>
            </a:r>
            <a:r>
              <a:rPr lang="en-US" sz="1400" b="1" dirty="0" smtClean="0"/>
              <a:t>outliers</a:t>
            </a:r>
            <a:r>
              <a:rPr lang="en-US" sz="1400" dirty="0" smtClean="0"/>
              <a:t> in variables such as </a:t>
            </a:r>
            <a:r>
              <a:rPr lang="en-US" sz="1400" b="1" dirty="0" err="1" smtClean="0"/>
              <a:t>Quantityordered,Price</a:t>
            </a:r>
            <a:r>
              <a:rPr lang="en-US" sz="1400" b="1" dirty="0" smtClean="0"/>
              <a:t> and Sales</a:t>
            </a:r>
            <a:r>
              <a:rPr lang="en-US" sz="1400" dirty="0" smtClean="0"/>
              <a:t>.</a:t>
            </a:r>
          </a:p>
          <a:p>
            <a:pPr>
              <a:buFont typeface="Arial" pitchFamily="34" charset="0"/>
              <a:buChar char="•"/>
            </a:pPr>
            <a:r>
              <a:rPr lang="en-US" sz="1400" dirty="0" smtClean="0"/>
              <a:t> Variable </a:t>
            </a:r>
            <a:r>
              <a:rPr lang="en-US" sz="1400" b="1" dirty="0" smtClean="0"/>
              <a:t>‘Sales’ </a:t>
            </a:r>
            <a:r>
              <a:rPr lang="en-US" sz="1400" dirty="0" smtClean="0"/>
              <a:t>has highest </a:t>
            </a:r>
            <a:r>
              <a:rPr lang="en-US" sz="1400" b="1" dirty="0" smtClean="0"/>
              <a:t>positive </a:t>
            </a:r>
            <a:r>
              <a:rPr lang="en-US" sz="1400" dirty="0" err="1" smtClean="0"/>
              <a:t>skewness</a:t>
            </a:r>
            <a:r>
              <a:rPr lang="en-US" sz="1400" dirty="0" smtClean="0"/>
              <a:t>(0.784) and Variable ‘</a:t>
            </a:r>
            <a:r>
              <a:rPr lang="en-US" sz="1400" b="1" dirty="0" err="1" smtClean="0"/>
              <a:t>Days_since_lastorder</a:t>
            </a:r>
            <a:r>
              <a:rPr lang="en-US" sz="1400" b="1" dirty="0" smtClean="0"/>
              <a:t>’ </a:t>
            </a:r>
            <a:r>
              <a:rPr lang="en-US" sz="1400" dirty="0" smtClean="0"/>
              <a:t>has lowest </a:t>
            </a:r>
            <a:r>
              <a:rPr lang="en-US" sz="1400" b="1" dirty="0" smtClean="0"/>
              <a:t>negative</a:t>
            </a:r>
            <a:r>
              <a:rPr lang="en-US" sz="1400" dirty="0" smtClean="0"/>
              <a:t> </a:t>
            </a:r>
            <a:r>
              <a:rPr lang="en-US" sz="1400" dirty="0" err="1" smtClean="0"/>
              <a:t>skewness</a:t>
            </a:r>
            <a:r>
              <a:rPr lang="en-US" sz="1400" dirty="0" smtClean="0"/>
              <a:t>(-0.002)</a:t>
            </a:r>
          </a:p>
          <a:p>
            <a:endParaRPr lang="en-IN"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1018</TotalTime>
  <Words>894</Words>
  <Application>Microsoft Office PowerPoint</Application>
  <PresentationFormat>On-screen Show (4:3)</PresentationFormat>
  <Paragraphs>81</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Urban</vt:lpstr>
      <vt:lpstr>Marketing and Retail Analytics            Project - Milestone 1</vt:lpstr>
      <vt:lpstr>Agenda &amp; Executive Summary of the data </vt:lpstr>
      <vt:lpstr>About data set</vt:lpstr>
      <vt:lpstr>Slide 4</vt:lpstr>
      <vt:lpstr>Exploratory Analysis and Inferences</vt:lpstr>
      <vt:lpstr>Slide 6</vt:lpstr>
      <vt:lpstr>Slide 7</vt:lpstr>
      <vt:lpstr>Slide 8</vt:lpstr>
      <vt:lpstr>Distplot and Boxplot distribution </vt:lpstr>
      <vt:lpstr>Heat Map</vt:lpstr>
      <vt:lpstr>Pair Plot</vt:lpstr>
      <vt:lpstr>Slide 12</vt:lpstr>
      <vt:lpstr>Slide 13</vt:lpstr>
      <vt:lpstr>Sales-Price each/Msrp</vt:lpstr>
      <vt:lpstr>Customer Segmentation using RFM analysis</vt:lpstr>
      <vt:lpstr>Slide 16</vt:lpstr>
      <vt:lpstr>KNIME WorkFlow Image and Output Table Head</vt:lpstr>
      <vt:lpstr>Inferences from RFM Analysis and identified segments</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and Retail Analytics            Project - Milestone 1</dc:title>
  <dc:creator>JAMMU</dc:creator>
  <cp:lastModifiedBy>USER</cp:lastModifiedBy>
  <cp:revision>87</cp:revision>
  <dcterms:created xsi:type="dcterms:W3CDTF">2006-08-16T00:00:00Z</dcterms:created>
  <dcterms:modified xsi:type="dcterms:W3CDTF">2021-02-27T20:38:31Z</dcterms:modified>
</cp:coreProperties>
</file>